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3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Aristotelica Pro" charset="1" panose="00000500000000000000"/>
      <p:regular r:id="rId18"/>
    </p:embeddedFont>
    <p:embeddedFont>
      <p:font typeface="Aristotelica Pro Bold" charset="1" panose="00000800000000000000"/>
      <p:regular r:id="rId19"/>
    </p:embeddedFont>
    <p:embeddedFont>
      <p:font typeface="Aristotelica Pro Thin" charset="1" panose="00000300000000000000"/>
      <p:regular r:id="rId20"/>
    </p:embeddedFont>
    <p:embeddedFont>
      <p:font typeface="Aristotelica Pro Extra-Light" charset="1" panose="00000400000000000000"/>
      <p:regular r:id="rId21"/>
    </p:embeddedFont>
    <p:embeddedFont>
      <p:font typeface="Aristotelica Pro Light" charset="1" panose="00000400000000000000"/>
      <p:regular r:id="rId22"/>
    </p:embeddedFont>
    <p:embeddedFont>
      <p:font typeface="Aristotelica Pro Semi-Bold" charset="1" panose="00000600000000000000"/>
      <p:regular r:id="rId23"/>
    </p:embeddedFont>
    <p:embeddedFont>
      <p:font typeface="Aristotelica Pro Heavy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56" Target="slides/slide32.xml" Type="http://schemas.openxmlformats.org/officeDocument/2006/relationships/slide"/><Relationship Id="rId57" Target="slides/slide33.xml" Type="http://schemas.openxmlformats.org/officeDocument/2006/relationships/slide"/><Relationship Id="rId58" Target="slides/slide34.xml" Type="http://schemas.openxmlformats.org/officeDocument/2006/relationships/slide"/><Relationship Id="rId59" Target="slides/slide35.xml" Type="http://schemas.openxmlformats.org/officeDocument/2006/relationships/slide"/><Relationship Id="rId6" Target="fonts/font6.fntdata" Type="http://schemas.openxmlformats.org/officeDocument/2006/relationships/font"/><Relationship Id="rId60" Target="slides/slide36.xml" Type="http://schemas.openxmlformats.org/officeDocument/2006/relationships/slide"/><Relationship Id="rId61" Target="slides/slide37.xml" Type="http://schemas.openxmlformats.org/officeDocument/2006/relationships/slide"/><Relationship Id="rId62" Target="slides/slide38.xml" Type="http://schemas.openxmlformats.org/officeDocument/2006/relationships/slide"/><Relationship Id="rId63" Target="slides/slide39.xml" Type="http://schemas.openxmlformats.org/officeDocument/2006/relationships/slide"/><Relationship Id="rId64" Target="slides/slide40.xml" Type="http://schemas.openxmlformats.org/officeDocument/2006/relationships/slide"/><Relationship Id="rId65" Target="slides/slide41.xml" Type="http://schemas.openxmlformats.org/officeDocument/2006/relationships/slide"/><Relationship Id="rId66" Target="slides/slide42.xml" Type="http://schemas.openxmlformats.org/officeDocument/2006/relationships/slide"/><Relationship Id="rId67" Target="slides/slide43.xml" Type="http://schemas.openxmlformats.org/officeDocument/2006/relationships/slide"/><Relationship Id="rId68" Target="slides/slide44.xml" Type="http://schemas.openxmlformats.org/officeDocument/2006/relationships/slide"/><Relationship Id="rId69" Target="slides/slide45.xml" Type="http://schemas.openxmlformats.org/officeDocument/2006/relationships/slide"/><Relationship Id="rId7" Target="fonts/font7.fntdata" Type="http://schemas.openxmlformats.org/officeDocument/2006/relationships/font"/><Relationship Id="rId70" Target="slides/slide46.xml" Type="http://schemas.openxmlformats.org/officeDocument/2006/relationships/slide"/><Relationship Id="rId71" Target="slides/slide47.xml" Type="http://schemas.openxmlformats.org/officeDocument/2006/relationships/slide"/><Relationship Id="rId72" Target="slides/slide48.xml" Type="http://schemas.openxmlformats.org/officeDocument/2006/relationships/slide"/><Relationship Id="rId73" Target="notesMasters/notesMaster1.xml" Type="http://schemas.openxmlformats.org/officeDocument/2006/relationships/notesMaster"/><Relationship Id="rId74" Target="theme/theme2.xml" Type="http://schemas.openxmlformats.org/officeDocument/2006/relationships/theme"/><Relationship Id="rId75" Target="notesSlides/notesSlide1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 bene (almeno questo)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12H_qf-M.mp4" Type="http://schemas.openxmlformats.org/officeDocument/2006/relationships/video"/><Relationship Id="rId4" Target="../media/VAF12H_qf-M.mp4" Type="http://schemas.microsoft.com/office/2007/relationships/media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4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4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70823" y="1413617"/>
            <a:ext cx="9946354" cy="745976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2327850" y="-1181372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100" y="0"/>
                </a:lnTo>
                <a:lnTo>
                  <a:pt x="6713100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3522" y="5315525"/>
            <a:ext cx="8994792" cy="6205467"/>
          </a:xfrm>
          <a:custGeom>
            <a:avLst/>
            <a:gdLst/>
            <a:ahLst/>
            <a:cxnLst/>
            <a:rect r="r" b="b" t="t" l="l"/>
            <a:pathLst>
              <a:path h="6205467" w="8994792">
                <a:moveTo>
                  <a:pt x="0" y="0"/>
                </a:moveTo>
                <a:lnTo>
                  <a:pt x="8994793" y="0"/>
                </a:lnTo>
                <a:lnTo>
                  <a:pt x="8994793" y="6205466"/>
                </a:lnTo>
                <a:lnTo>
                  <a:pt x="0" y="6205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" y="537471"/>
            <a:ext cx="16483968" cy="9097758"/>
            <a:chOff x="0" y="0"/>
            <a:chExt cx="4341457" cy="2396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1457" cy="2396117"/>
            </a:xfrm>
            <a:custGeom>
              <a:avLst/>
              <a:gdLst/>
              <a:ahLst/>
              <a:cxnLst/>
              <a:rect r="r" b="b" t="t" l="l"/>
              <a:pathLst>
                <a:path h="2396117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2396117"/>
                  </a:lnTo>
                  <a:lnTo>
                    <a:pt x="0" y="239611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1457" cy="243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04114" y="954052"/>
            <a:ext cx="899956" cy="899956"/>
          </a:xfrm>
          <a:custGeom>
            <a:avLst/>
            <a:gdLst/>
            <a:ahLst/>
            <a:cxnLst/>
            <a:rect r="r" b="b" t="t" l="l"/>
            <a:pathLst>
              <a:path h="899956" w="899956">
                <a:moveTo>
                  <a:pt x="0" y="0"/>
                </a:moveTo>
                <a:lnTo>
                  <a:pt x="899957" y="0"/>
                </a:lnTo>
                <a:lnTo>
                  <a:pt x="899957" y="899956"/>
                </a:lnTo>
                <a:lnTo>
                  <a:pt x="0" y="8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1541" y="3826522"/>
            <a:ext cx="16357284" cy="5758558"/>
            <a:chOff x="0" y="0"/>
            <a:chExt cx="4308091" cy="1516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8091" cy="1516657"/>
            </a:xfrm>
            <a:custGeom>
              <a:avLst/>
              <a:gdLst/>
              <a:ahLst/>
              <a:cxnLst/>
              <a:rect r="r" b="b" t="t" l="l"/>
              <a:pathLst>
                <a:path h="1516657" w="4308091">
                  <a:moveTo>
                    <a:pt x="0" y="0"/>
                  </a:moveTo>
                  <a:lnTo>
                    <a:pt x="4308091" y="0"/>
                  </a:lnTo>
                  <a:lnTo>
                    <a:pt x="4308091" y="1516657"/>
                  </a:lnTo>
                  <a:lnTo>
                    <a:pt x="0" y="1516657"/>
                  </a:lnTo>
                  <a:close/>
                </a:path>
              </a:pathLst>
            </a:custGeom>
            <a:solidFill>
              <a:srgbClr val="D8D4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08091" cy="155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7855" y="954052"/>
            <a:ext cx="2794573" cy="1167246"/>
          </a:xfrm>
          <a:custGeom>
            <a:avLst/>
            <a:gdLst/>
            <a:ahLst/>
            <a:cxnLst/>
            <a:rect r="r" b="b" t="t" l="l"/>
            <a:pathLst>
              <a:path h="1167246" w="2794573">
                <a:moveTo>
                  <a:pt x="0" y="0"/>
                </a:moveTo>
                <a:lnTo>
                  <a:pt x="2794573" y="0"/>
                </a:lnTo>
                <a:lnTo>
                  <a:pt x="2794573" y="1167246"/>
                </a:lnTo>
                <a:lnTo>
                  <a:pt x="0" y="116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64" t="-86136" r="-27282" b="-935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3765" y="743645"/>
            <a:ext cx="570111" cy="570111"/>
          </a:xfrm>
          <a:custGeom>
            <a:avLst/>
            <a:gdLst/>
            <a:ahLst/>
            <a:cxnLst/>
            <a:rect r="r" b="b" t="t" l="l"/>
            <a:pathLst>
              <a:path h="570111" w="570111">
                <a:moveTo>
                  <a:pt x="0" y="0"/>
                </a:moveTo>
                <a:lnTo>
                  <a:pt x="570111" y="0"/>
                </a:lnTo>
                <a:lnTo>
                  <a:pt x="570111" y="570110"/>
                </a:lnTo>
                <a:lnTo>
                  <a:pt x="0" y="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199" y="8140678"/>
            <a:ext cx="16483968" cy="1482502"/>
            <a:chOff x="0" y="0"/>
            <a:chExt cx="4341457" cy="3904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41457" cy="390453"/>
            </a:xfrm>
            <a:custGeom>
              <a:avLst/>
              <a:gdLst/>
              <a:ahLst/>
              <a:cxnLst/>
              <a:rect r="r" b="b" t="t" l="l"/>
              <a:pathLst>
                <a:path h="390453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41457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724" y="6705801"/>
            <a:ext cx="16464918" cy="1482502"/>
            <a:chOff x="0" y="0"/>
            <a:chExt cx="4336439" cy="390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7724" y="5261399"/>
            <a:ext cx="16464918" cy="1482502"/>
            <a:chOff x="0" y="0"/>
            <a:chExt cx="4336439" cy="390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7724" y="3826522"/>
            <a:ext cx="16464918" cy="1482502"/>
            <a:chOff x="0" y="0"/>
            <a:chExt cx="4336439" cy="3904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948F8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3925549"/>
            <a:ext cx="1284448" cy="1284448"/>
          </a:xfrm>
          <a:custGeom>
            <a:avLst/>
            <a:gdLst/>
            <a:ahLst/>
            <a:cxnLst/>
            <a:rect r="r" b="b" t="t" l="l"/>
            <a:pathLst>
              <a:path h="1284448" w="1284448">
                <a:moveTo>
                  <a:pt x="0" y="0"/>
                </a:moveTo>
                <a:lnTo>
                  <a:pt x="1284448" y="0"/>
                </a:lnTo>
                <a:lnTo>
                  <a:pt x="1284448" y="1284448"/>
                </a:lnTo>
                <a:lnTo>
                  <a:pt x="0" y="1284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3047" y="6947384"/>
            <a:ext cx="915755" cy="999336"/>
          </a:xfrm>
          <a:custGeom>
            <a:avLst/>
            <a:gdLst/>
            <a:ahLst/>
            <a:cxnLst/>
            <a:rect r="r" b="b" t="t" l="l"/>
            <a:pathLst>
              <a:path h="999336" w="915755">
                <a:moveTo>
                  <a:pt x="0" y="0"/>
                </a:moveTo>
                <a:lnTo>
                  <a:pt x="915754" y="0"/>
                </a:lnTo>
                <a:lnTo>
                  <a:pt x="915754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8018" y="8394767"/>
            <a:ext cx="1045812" cy="996136"/>
          </a:xfrm>
          <a:custGeom>
            <a:avLst/>
            <a:gdLst/>
            <a:ahLst/>
            <a:cxnLst/>
            <a:rect r="r" b="b" t="t" l="l"/>
            <a:pathLst>
              <a:path h="996136" w="1045812">
                <a:moveTo>
                  <a:pt x="0" y="0"/>
                </a:moveTo>
                <a:lnTo>
                  <a:pt x="1045812" y="0"/>
                </a:lnTo>
                <a:lnTo>
                  <a:pt x="1045812" y="996136"/>
                </a:lnTo>
                <a:lnTo>
                  <a:pt x="0" y="99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5447174"/>
            <a:ext cx="1393631" cy="1049076"/>
          </a:xfrm>
          <a:custGeom>
            <a:avLst/>
            <a:gdLst/>
            <a:ahLst/>
            <a:cxnLst/>
            <a:rect r="r" b="b" t="t" l="l"/>
            <a:pathLst>
              <a:path h="1049076" w="1393631">
                <a:moveTo>
                  <a:pt x="0" y="0"/>
                </a:moveTo>
                <a:lnTo>
                  <a:pt x="1393631" y="0"/>
                </a:lnTo>
                <a:lnTo>
                  <a:pt x="1393631" y="1049077"/>
                </a:lnTo>
                <a:lnTo>
                  <a:pt x="0" y="10490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295190" y="705167"/>
            <a:ext cx="5701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7855" y="2929468"/>
            <a:ext cx="4592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Open Sans"/>
              </a:rPr>
              <a:t>Dettagli sul tuo ordine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05142" y="4244240"/>
            <a:ext cx="8428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Distribuzione dei prezzi</a:t>
            </a:r>
            <a:r>
              <a:rPr lang="en-US" sz="3399">
                <a:solidFill>
                  <a:srgbClr val="000000"/>
                </a:solidFill>
                <a:latin typeface="Open Sans Bold"/>
              </a:rPr>
              <a:t> tra 0 e 100 CHF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05142" y="7123519"/>
            <a:ext cx="89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valutazioni per % di sconto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05142" y="8569303"/>
            <a:ext cx="107176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Media valutazioni per prezzo e numero di recensioni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5142" y="5624824"/>
            <a:ext cx="54157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Matrice di correlazione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0086" y="163958"/>
            <a:ext cx="10727827" cy="9959083"/>
          </a:xfrm>
          <a:custGeom>
            <a:avLst/>
            <a:gdLst/>
            <a:ahLst/>
            <a:cxnLst/>
            <a:rect r="r" b="b" t="t" l="l"/>
            <a:pathLst>
              <a:path h="9959083" w="10727827">
                <a:moveTo>
                  <a:pt x="0" y="0"/>
                </a:moveTo>
                <a:lnTo>
                  <a:pt x="10727828" y="0"/>
                </a:lnTo>
                <a:lnTo>
                  <a:pt x="10727828" y="9959084"/>
                </a:lnTo>
                <a:lnTo>
                  <a:pt x="0" y="9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8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0086" y="163958"/>
            <a:ext cx="10727827" cy="9959083"/>
          </a:xfrm>
          <a:custGeom>
            <a:avLst/>
            <a:gdLst/>
            <a:ahLst/>
            <a:cxnLst/>
            <a:rect r="r" b="b" t="t" l="l"/>
            <a:pathLst>
              <a:path h="9959083" w="10727827">
                <a:moveTo>
                  <a:pt x="0" y="0"/>
                </a:moveTo>
                <a:lnTo>
                  <a:pt x="10727828" y="0"/>
                </a:lnTo>
                <a:lnTo>
                  <a:pt x="10727828" y="9959084"/>
                </a:lnTo>
                <a:lnTo>
                  <a:pt x="0" y="9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8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9782" y="626240"/>
            <a:ext cx="804921" cy="804921"/>
          </a:xfrm>
          <a:custGeom>
            <a:avLst/>
            <a:gdLst/>
            <a:ahLst/>
            <a:cxnLst/>
            <a:rect r="r" b="b" t="t" l="l"/>
            <a:pathLst>
              <a:path h="804921" w="804921">
                <a:moveTo>
                  <a:pt x="0" y="0"/>
                </a:moveTo>
                <a:lnTo>
                  <a:pt x="804921" y="0"/>
                </a:lnTo>
                <a:lnTo>
                  <a:pt x="804921" y="804920"/>
                </a:lnTo>
                <a:lnTo>
                  <a:pt x="0" y="80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0086" y="163958"/>
            <a:ext cx="10727827" cy="9959083"/>
          </a:xfrm>
          <a:custGeom>
            <a:avLst/>
            <a:gdLst/>
            <a:ahLst/>
            <a:cxnLst/>
            <a:rect r="r" b="b" t="t" l="l"/>
            <a:pathLst>
              <a:path h="9959083" w="10727827">
                <a:moveTo>
                  <a:pt x="0" y="0"/>
                </a:moveTo>
                <a:lnTo>
                  <a:pt x="10727828" y="0"/>
                </a:lnTo>
                <a:lnTo>
                  <a:pt x="10727828" y="9959084"/>
                </a:lnTo>
                <a:lnTo>
                  <a:pt x="0" y="9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8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9782" y="626240"/>
            <a:ext cx="804921" cy="804921"/>
          </a:xfrm>
          <a:custGeom>
            <a:avLst/>
            <a:gdLst/>
            <a:ahLst/>
            <a:cxnLst/>
            <a:rect r="r" b="b" t="t" l="l"/>
            <a:pathLst>
              <a:path h="804921" w="804921">
                <a:moveTo>
                  <a:pt x="0" y="0"/>
                </a:moveTo>
                <a:lnTo>
                  <a:pt x="804921" y="0"/>
                </a:lnTo>
                <a:lnTo>
                  <a:pt x="804921" y="804920"/>
                </a:lnTo>
                <a:lnTo>
                  <a:pt x="0" y="80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30026">
            <a:off x="15377410" y="6790622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0086" y="163958"/>
            <a:ext cx="10727827" cy="9959083"/>
          </a:xfrm>
          <a:custGeom>
            <a:avLst/>
            <a:gdLst/>
            <a:ahLst/>
            <a:cxnLst/>
            <a:rect r="r" b="b" t="t" l="l"/>
            <a:pathLst>
              <a:path h="9959083" w="10727827">
                <a:moveTo>
                  <a:pt x="0" y="0"/>
                </a:moveTo>
                <a:lnTo>
                  <a:pt x="10727828" y="0"/>
                </a:lnTo>
                <a:lnTo>
                  <a:pt x="10727828" y="9959084"/>
                </a:lnTo>
                <a:lnTo>
                  <a:pt x="0" y="9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8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9782" y="626240"/>
            <a:ext cx="804921" cy="804921"/>
          </a:xfrm>
          <a:custGeom>
            <a:avLst/>
            <a:gdLst/>
            <a:ahLst/>
            <a:cxnLst/>
            <a:rect r="r" b="b" t="t" l="l"/>
            <a:pathLst>
              <a:path h="804921" w="804921">
                <a:moveTo>
                  <a:pt x="0" y="0"/>
                </a:moveTo>
                <a:lnTo>
                  <a:pt x="804921" y="0"/>
                </a:lnTo>
                <a:lnTo>
                  <a:pt x="804921" y="804920"/>
                </a:lnTo>
                <a:lnTo>
                  <a:pt x="0" y="80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089397">
            <a:off x="15858617" y="1079662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300"/>
                </a:lnTo>
                <a:lnTo>
                  <a:pt x="0" y="84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9087" y="1028700"/>
            <a:ext cx="13949825" cy="8498259"/>
          </a:xfrm>
          <a:custGeom>
            <a:avLst/>
            <a:gdLst/>
            <a:ahLst/>
            <a:cxnLst/>
            <a:rect r="r" b="b" t="t" l="l"/>
            <a:pathLst>
              <a:path h="8498259" w="13949825">
                <a:moveTo>
                  <a:pt x="0" y="0"/>
                </a:moveTo>
                <a:lnTo>
                  <a:pt x="13949826" y="0"/>
                </a:lnTo>
                <a:lnTo>
                  <a:pt x="13949826" y="8498259"/>
                </a:lnTo>
                <a:lnTo>
                  <a:pt x="0" y="8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13" r="0" b="-1419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9087" y="1028700"/>
            <a:ext cx="13949825" cy="8498259"/>
          </a:xfrm>
          <a:custGeom>
            <a:avLst/>
            <a:gdLst/>
            <a:ahLst/>
            <a:cxnLst/>
            <a:rect r="r" b="b" t="t" l="l"/>
            <a:pathLst>
              <a:path h="8498259" w="13949825">
                <a:moveTo>
                  <a:pt x="0" y="0"/>
                </a:moveTo>
                <a:lnTo>
                  <a:pt x="13949826" y="0"/>
                </a:lnTo>
                <a:lnTo>
                  <a:pt x="13949826" y="8498259"/>
                </a:lnTo>
                <a:lnTo>
                  <a:pt x="0" y="8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3" r="0" b="-14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54679" y="200192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9087" y="1028700"/>
            <a:ext cx="13949825" cy="8498259"/>
          </a:xfrm>
          <a:custGeom>
            <a:avLst/>
            <a:gdLst/>
            <a:ahLst/>
            <a:cxnLst/>
            <a:rect r="r" b="b" t="t" l="l"/>
            <a:pathLst>
              <a:path h="8498259" w="13949825">
                <a:moveTo>
                  <a:pt x="0" y="0"/>
                </a:moveTo>
                <a:lnTo>
                  <a:pt x="13949826" y="0"/>
                </a:lnTo>
                <a:lnTo>
                  <a:pt x="13949826" y="8498259"/>
                </a:lnTo>
                <a:lnTo>
                  <a:pt x="0" y="8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3" r="0" b="-14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54679" y="200192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089397">
            <a:off x="15816151" y="1270572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300"/>
                </a:lnTo>
                <a:lnTo>
                  <a:pt x="0" y="84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26913" y="3349711"/>
            <a:ext cx="10434173" cy="3587578"/>
            <a:chOff x="0" y="0"/>
            <a:chExt cx="2748095" cy="944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095" cy="944877"/>
            </a:xfrm>
            <a:custGeom>
              <a:avLst/>
              <a:gdLst/>
              <a:ahLst/>
              <a:cxnLst/>
              <a:rect r="r" b="b" t="t" l="l"/>
              <a:pathLst>
                <a:path h="944877" w="2748095">
                  <a:moveTo>
                    <a:pt x="0" y="0"/>
                  </a:moveTo>
                  <a:lnTo>
                    <a:pt x="2748095" y="0"/>
                  </a:lnTo>
                  <a:lnTo>
                    <a:pt x="2748095" y="944877"/>
                  </a:lnTo>
                  <a:lnTo>
                    <a:pt x="0" y="944877"/>
                  </a:lnTo>
                  <a:close/>
                </a:path>
              </a:pathLst>
            </a:custGeom>
            <a:solidFill>
              <a:srgbClr val="D8D4D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48095" cy="982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454679" y="200192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3354" y="3919855"/>
            <a:ext cx="704129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Below 5.0                         = </a:t>
            </a:r>
            <a:r>
              <a:rPr lang="en-US" sz="3399">
                <a:solidFill>
                  <a:srgbClr val="FFE4B5"/>
                </a:solidFill>
                <a:latin typeface="Open Sans Bold"/>
              </a:rPr>
              <a:t>Cheap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Range of 5.1 - 33.33       = </a:t>
            </a:r>
            <a:r>
              <a:rPr lang="en-US" sz="3399">
                <a:solidFill>
                  <a:srgbClr val="FFDAB9"/>
                </a:solidFill>
                <a:latin typeface="Open Sans Bold"/>
              </a:rPr>
              <a:t>Low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Range of 33.34 - 66.66   = </a:t>
            </a:r>
            <a:r>
              <a:rPr lang="en-US" sz="3399">
                <a:solidFill>
                  <a:srgbClr val="FFA500"/>
                </a:solidFill>
                <a:latin typeface="Open Sans Bold"/>
              </a:rPr>
              <a:t>Medium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Range of 66.67 - 100      = </a:t>
            </a:r>
            <a:r>
              <a:rPr lang="en-US" sz="3399">
                <a:solidFill>
                  <a:srgbClr val="FF8C00"/>
                </a:solidFill>
                <a:latin typeface="Open Sans Bold"/>
              </a:rPr>
              <a:t>High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80738" y="3562667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45481" y="6229350"/>
            <a:ext cx="6268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1/2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8051" y="2632316"/>
            <a:ext cx="25718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Actual Price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0"/>
            <a:ext cx="18409904" cy="10545662"/>
          </a:xfrm>
          <a:custGeom>
            <a:avLst/>
            <a:gdLst/>
            <a:ahLst/>
            <a:cxnLst/>
            <a:rect r="r" b="b" t="t" l="l"/>
            <a:pathLst>
              <a:path h="10545662" w="18409904">
                <a:moveTo>
                  <a:pt x="0" y="0"/>
                </a:moveTo>
                <a:lnTo>
                  <a:pt x="18409904" y="0"/>
                </a:lnTo>
                <a:lnTo>
                  <a:pt x="18409904" y="10545662"/>
                </a:lnTo>
                <a:lnTo>
                  <a:pt x="0" y="1054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" t="0" r="-5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5182" y="4975428"/>
            <a:ext cx="3849157" cy="3849157"/>
          </a:xfrm>
          <a:custGeom>
            <a:avLst/>
            <a:gdLst/>
            <a:ahLst/>
            <a:cxnLst/>
            <a:rect r="r" b="b" t="t" l="l"/>
            <a:pathLst>
              <a:path h="3849157" w="3849157">
                <a:moveTo>
                  <a:pt x="0" y="0"/>
                </a:moveTo>
                <a:lnTo>
                  <a:pt x="3849157" y="0"/>
                </a:lnTo>
                <a:lnTo>
                  <a:pt x="3849157" y="3849157"/>
                </a:lnTo>
                <a:lnTo>
                  <a:pt x="0" y="3849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43052" y="4975428"/>
            <a:ext cx="4206672" cy="4206672"/>
          </a:xfrm>
          <a:custGeom>
            <a:avLst/>
            <a:gdLst/>
            <a:ahLst/>
            <a:cxnLst/>
            <a:rect r="r" b="b" t="t" l="l"/>
            <a:pathLst>
              <a:path h="4206672" w="4206672">
                <a:moveTo>
                  <a:pt x="0" y="0"/>
                </a:moveTo>
                <a:lnTo>
                  <a:pt x="4206672" y="0"/>
                </a:lnTo>
                <a:lnTo>
                  <a:pt x="4206672" y="4206672"/>
                </a:lnTo>
                <a:lnTo>
                  <a:pt x="0" y="420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4273" y="4300345"/>
            <a:ext cx="3631681" cy="1815840"/>
          </a:xfrm>
          <a:custGeom>
            <a:avLst/>
            <a:gdLst/>
            <a:ahLst/>
            <a:cxnLst/>
            <a:rect r="r" b="b" t="t" l="l"/>
            <a:pathLst>
              <a:path h="1815840" w="3631681">
                <a:moveTo>
                  <a:pt x="0" y="0"/>
                </a:moveTo>
                <a:lnTo>
                  <a:pt x="3631680" y="0"/>
                </a:lnTo>
                <a:lnTo>
                  <a:pt x="3631680" y="1815840"/>
                </a:lnTo>
                <a:lnTo>
                  <a:pt x="0" y="1815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25810" y="5017446"/>
            <a:ext cx="3164101" cy="3765121"/>
            <a:chOff x="0" y="0"/>
            <a:chExt cx="3790950" cy="4511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5400000">
            <a:off x="7123229" y="5569618"/>
            <a:ext cx="5186967" cy="2593484"/>
          </a:xfrm>
          <a:custGeom>
            <a:avLst/>
            <a:gdLst/>
            <a:ahLst/>
            <a:cxnLst/>
            <a:rect r="r" b="b" t="t" l="l"/>
            <a:pathLst>
              <a:path h="2593484" w="5186967">
                <a:moveTo>
                  <a:pt x="0" y="0"/>
                </a:moveTo>
                <a:lnTo>
                  <a:pt x="5186967" y="0"/>
                </a:lnTo>
                <a:lnTo>
                  <a:pt x="5186967" y="2593483"/>
                </a:lnTo>
                <a:lnTo>
                  <a:pt x="0" y="25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16712" y="5059464"/>
            <a:ext cx="3164101" cy="3765121"/>
            <a:chOff x="0" y="0"/>
            <a:chExt cx="3790950" cy="4511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8750" y="158750"/>
              <a:ext cx="3473450" cy="4193540"/>
            </a:xfrm>
            <a:custGeom>
              <a:avLst/>
              <a:gdLst/>
              <a:ahLst/>
              <a:cxnLst/>
              <a:rect r="r" b="b" t="t" l="l"/>
              <a:pathLst>
                <a:path h="419354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4744273" y="4518495"/>
            <a:ext cx="2523725" cy="34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2"/>
              </a:lnSpc>
            </a:pPr>
            <a:r>
              <a:rPr lang="en-US" sz="2087">
                <a:solidFill>
                  <a:srgbClr val="000000"/>
                </a:solidFill>
                <a:latin typeface="Open Sans Bold"/>
              </a:rPr>
              <a:t>Product for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6619" y="8647948"/>
            <a:ext cx="159915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Open Sans"/>
              </a:rPr>
              <a:t>Dominik Panzarella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9193" y="8689966"/>
            <a:ext cx="2202388" cy="4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Open Sans"/>
              </a:rPr>
              <a:t>Samuele Saporito</a:t>
            </a:r>
          </a:p>
          <a:p>
            <a:pPr>
              <a:lnSpc>
                <a:spcPts val="196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89397">
            <a:off x="15816151" y="1270572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300"/>
                </a:lnTo>
                <a:lnTo>
                  <a:pt x="0" y="84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26913" y="3349711"/>
            <a:ext cx="10434173" cy="3587578"/>
            <a:chOff x="0" y="0"/>
            <a:chExt cx="2748095" cy="944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8095" cy="944877"/>
            </a:xfrm>
            <a:custGeom>
              <a:avLst/>
              <a:gdLst/>
              <a:ahLst/>
              <a:cxnLst/>
              <a:rect r="r" b="b" t="t" l="l"/>
              <a:pathLst>
                <a:path h="944877" w="2748095">
                  <a:moveTo>
                    <a:pt x="0" y="0"/>
                  </a:moveTo>
                  <a:lnTo>
                    <a:pt x="2748095" y="0"/>
                  </a:lnTo>
                  <a:lnTo>
                    <a:pt x="2748095" y="944877"/>
                  </a:lnTo>
                  <a:lnTo>
                    <a:pt x="0" y="944877"/>
                  </a:lnTo>
                  <a:close/>
                </a:path>
              </a:pathLst>
            </a:custGeom>
            <a:solidFill>
              <a:srgbClr val="D8D4D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48095" cy="982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32528" y="3619817"/>
            <a:ext cx="802294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Below 2.0                 = </a:t>
            </a:r>
            <a:r>
              <a:rPr lang="en-US" sz="3399">
                <a:solidFill>
                  <a:srgbClr val="FF3131"/>
                </a:solidFill>
                <a:latin typeface="Open Sans Bold"/>
              </a:rPr>
              <a:t>Poor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Range of 2.0 - 2.9    =  </a:t>
            </a:r>
            <a:r>
              <a:rPr lang="en-US" sz="3399">
                <a:solidFill>
                  <a:srgbClr val="FF914D"/>
                </a:solidFill>
                <a:latin typeface="Open Sans Bold"/>
              </a:rPr>
              <a:t>Below Average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Range of 3.0 - 3.9    = </a:t>
            </a:r>
            <a:r>
              <a:rPr lang="en-US" sz="3399">
                <a:solidFill>
                  <a:srgbClr val="FEFE07"/>
                </a:solidFill>
                <a:latin typeface="Open Sans Bold"/>
              </a:rPr>
              <a:t>Average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Range of 4.0 - 4.9    = </a:t>
            </a:r>
            <a:r>
              <a:rPr lang="en-US" sz="3399">
                <a:solidFill>
                  <a:srgbClr val="2CBE2B"/>
                </a:solidFill>
                <a:latin typeface="Open Sans Bold"/>
              </a:rPr>
              <a:t>Above Average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Exactly 5.0                =</a:t>
            </a:r>
            <a:r>
              <a:rPr lang="en-US" sz="3399">
                <a:solidFill>
                  <a:srgbClr val="055D05"/>
                </a:solidFill>
                <a:latin typeface="Open Sans"/>
              </a:rPr>
              <a:t> </a:t>
            </a:r>
            <a:r>
              <a:rPr lang="en-US" sz="3399">
                <a:solidFill>
                  <a:srgbClr val="055D05"/>
                </a:solidFill>
                <a:latin typeface="Open Sans Bold"/>
              </a:rPr>
              <a:t>Excellent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80738" y="3562667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54679" y="200192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45481" y="6229350"/>
            <a:ext cx="6268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2/2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47633" y="2632316"/>
            <a:ext cx="13927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Rating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9087" y="1028700"/>
            <a:ext cx="13949825" cy="8498259"/>
          </a:xfrm>
          <a:custGeom>
            <a:avLst/>
            <a:gdLst/>
            <a:ahLst/>
            <a:cxnLst/>
            <a:rect r="r" b="b" t="t" l="l"/>
            <a:pathLst>
              <a:path h="8498259" w="13949825">
                <a:moveTo>
                  <a:pt x="0" y="0"/>
                </a:moveTo>
                <a:lnTo>
                  <a:pt x="13949826" y="0"/>
                </a:lnTo>
                <a:lnTo>
                  <a:pt x="13949826" y="8498259"/>
                </a:lnTo>
                <a:lnTo>
                  <a:pt x="0" y="8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3" r="0" b="-14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57528" y="7652031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5185" y="371642"/>
            <a:ext cx="1314115" cy="1314115"/>
          </a:xfrm>
          <a:custGeom>
            <a:avLst/>
            <a:gdLst/>
            <a:ahLst/>
            <a:cxnLst/>
            <a:rect r="r" b="b" t="t" l="l"/>
            <a:pathLst>
              <a:path h="1314115" w="1314115">
                <a:moveTo>
                  <a:pt x="0" y="0"/>
                </a:moveTo>
                <a:lnTo>
                  <a:pt x="1314115" y="0"/>
                </a:lnTo>
                <a:lnTo>
                  <a:pt x="1314115" y="1314116"/>
                </a:lnTo>
                <a:lnTo>
                  <a:pt x="0" y="1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54679" y="200192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" y="537471"/>
            <a:ext cx="16483968" cy="9097758"/>
            <a:chOff x="0" y="0"/>
            <a:chExt cx="4341457" cy="2396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1457" cy="2396117"/>
            </a:xfrm>
            <a:custGeom>
              <a:avLst/>
              <a:gdLst/>
              <a:ahLst/>
              <a:cxnLst/>
              <a:rect r="r" b="b" t="t" l="l"/>
              <a:pathLst>
                <a:path h="2396117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2396117"/>
                  </a:lnTo>
                  <a:lnTo>
                    <a:pt x="0" y="239611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1457" cy="243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04114" y="954052"/>
            <a:ext cx="899956" cy="899956"/>
          </a:xfrm>
          <a:custGeom>
            <a:avLst/>
            <a:gdLst/>
            <a:ahLst/>
            <a:cxnLst/>
            <a:rect r="r" b="b" t="t" l="l"/>
            <a:pathLst>
              <a:path h="899956" w="899956">
                <a:moveTo>
                  <a:pt x="0" y="0"/>
                </a:moveTo>
                <a:lnTo>
                  <a:pt x="899957" y="0"/>
                </a:lnTo>
                <a:lnTo>
                  <a:pt x="899957" y="899956"/>
                </a:lnTo>
                <a:lnTo>
                  <a:pt x="0" y="8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1541" y="3826522"/>
            <a:ext cx="16357284" cy="5758558"/>
            <a:chOff x="0" y="0"/>
            <a:chExt cx="4308091" cy="1516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8091" cy="1516657"/>
            </a:xfrm>
            <a:custGeom>
              <a:avLst/>
              <a:gdLst/>
              <a:ahLst/>
              <a:cxnLst/>
              <a:rect r="r" b="b" t="t" l="l"/>
              <a:pathLst>
                <a:path h="1516657" w="4308091">
                  <a:moveTo>
                    <a:pt x="0" y="0"/>
                  </a:moveTo>
                  <a:lnTo>
                    <a:pt x="4308091" y="0"/>
                  </a:lnTo>
                  <a:lnTo>
                    <a:pt x="4308091" y="1516657"/>
                  </a:lnTo>
                  <a:lnTo>
                    <a:pt x="0" y="1516657"/>
                  </a:lnTo>
                  <a:close/>
                </a:path>
              </a:pathLst>
            </a:custGeom>
            <a:solidFill>
              <a:srgbClr val="D8D4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08091" cy="155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7855" y="954052"/>
            <a:ext cx="2794573" cy="1167246"/>
          </a:xfrm>
          <a:custGeom>
            <a:avLst/>
            <a:gdLst/>
            <a:ahLst/>
            <a:cxnLst/>
            <a:rect r="r" b="b" t="t" l="l"/>
            <a:pathLst>
              <a:path h="1167246" w="2794573">
                <a:moveTo>
                  <a:pt x="0" y="0"/>
                </a:moveTo>
                <a:lnTo>
                  <a:pt x="2794573" y="0"/>
                </a:lnTo>
                <a:lnTo>
                  <a:pt x="2794573" y="1167246"/>
                </a:lnTo>
                <a:lnTo>
                  <a:pt x="0" y="116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64" t="-86136" r="-27282" b="-935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3765" y="743645"/>
            <a:ext cx="570111" cy="570111"/>
          </a:xfrm>
          <a:custGeom>
            <a:avLst/>
            <a:gdLst/>
            <a:ahLst/>
            <a:cxnLst/>
            <a:rect r="r" b="b" t="t" l="l"/>
            <a:pathLst>
              <a:path h="570111" w="570111">
                <a:moveTo>
                  <a:pt x="0" y="0"/>
                </a:moveTo>
                <a:lnTo>
                  <a:pt x="570111" y="0"/>
                </a:lnTo>
                <a:lnTo>
                  <a:pt x="570111" y="570110"/>
                </a:lnTo>
                <a:lnTo>
                  <a:pt x="0" y="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95190" y="705167"/>
            <a:ext cx="5701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855" y="2929468"/>
            <a:ext cx="4592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Open Sans"/>
              </a:rPr>
              <a:t>Dettagli sul tuo ordine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48199" y="8140678"/>
            <a:ext cx="16483968" cy="1482502"/>
            <a:chOff x="0" y="0"/>
            <a:chExt cx="4341457" cy="390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41457" cy="390453"/>
            </a:xfrm>
            <a:custGeom>
              <a:avLst/>
              <a:gdLst/>
              <a:ahLst/>
              <a:cxnLst/>
              <a:rect r="r" b="b" t="t" l="l"/>
              <a:pathLst>
                <a:path h="390453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341457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7724" y="6705801"/>
            <a:ext cx="16464918" cy="1482502"/>
            <a:chOff x="0" y="0"/>
            <a:chExt cx="4336439" cy="3904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7724" y="5261399"/>
            <a:ext cx="16464918" cy="1482502"/>
            <a:chOff x="0" y="0"/>
            <a:chExt cx="4336439" cy="3904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948F8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7724" y="3826522"/>
            <a:ext cx="16464918" cy="1482502"/>
            <a:chOff x="0" y="0"/>
            <a:chExt cx="4336439" cy="3904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605142" y="4244240"/>
            <a:ext cx="8428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dei prezzi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tra 0 e 100 CHF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3925549"/>
            <a:ext cx="1284448" cy="1284448"/>
          </a:xfrm>
          <a:custGeom>
            <a:avLst/>
            <a:gdLst/>
            <a:ahLst/>
            <a:cxnLst/>
            <a:rect r="r" b="b" t="t" l="l"/>
            <a:pathLst>
              <a:path h="1284448" w="1284448">
                <a:moveTo>
                  <a:pt x="0" y="0"/>
                </a:moveTo>
                <a:lnTo>
                  <a:pt x="1284448" y="0"/>
                </a:lnTo>
                <a:lnTo>
                  <a:pt x="1284448" y="1284448"/>
                </a:lnTo>
                <a:lnTo>
                  <a:pt x="0" y="1284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605142" y="7123519"/>
            <a:ext cx="89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valutazioni per % di sconto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13047" y="6947384"/>
            <a:ext cx="915755" cy="999336"/>
          </a:xfrm>
          <a:custGeom>
            <a:avLst/>
            <a:gdLst/>
            <a:ahLst/>
            <a:cxnLst/>
            <a:rect r="r" b="b" t="t" l="l"/>
            <a:pathLst>
              <a:path h="999336" w="915755">
                <a:moveTo>
                  <a:pt x="0" y="0"/>
                </a:moveTo>
                <a:lnTo>
                  <a:pt x="915754" y="0"/>
                </a:lnTo>
                <a:lnTo>
                  <a:pt x="915754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48018" y="8394767"/>
            <a:ext cx="1045812" cy="996136"/>
          </a:xfrm>
          <a:custGeom>
            <a:avLst/>
            <a:gdLst/>
            <a:ahLst/>
            <a:cxnLst/>
            <a:rect r="r" b="b" t="t" l="l"/>
            <a:pathLst>
              <a:path h="996136" w="1045812">
                <a:moveTo>
                  <a:pt x="0" y="0"/>
                </a:moveTo>
                <a:lnTo>
                  <a:pt x="1045812" y="0"/>
                </a:lnTo>
                <a:lnTo>
                  <a:pt x="1045812" y="996136"/>
                </a:lnTo>
                <a:lnTo>
                  <a:pt x="0" y="99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05142" y="8569303"/>
            <a:ext cx="107176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Media valutazioni per prezzo e numero di recensioni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5447174"/>
            <a:ext cx="1393631" cy="1049076"/>
          </a:xfrm>
          <a:custGeom>
            <a:avLst/>
            <a:gdLst/>
            <a:ahLst/>
            <a:cxnLst/>
            <a:rect r="r" b="b" t="t" l="l"/>
            <a:pathLst>
              <a:path h="1049076" w="1393631">
                <a:moveTo>
                  <a:pt x="0" y="0"/>
                </a:moveTo>
                <a:lnTo>
                  <a:pt x="1393631" y="0"/>
                </a:lnTo>
                <a:lnTo>
                  <a:pt x="1393631" y="1049077"/>
                </a:lnTo>
                <a:lnTo>
                  <a:pt x="0" y="10490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05142" y="5624824"/>
            <a:ext cx="54157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Matrice di correlazione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2107" y="885255"/>
            <a:ext cx="14123786" cy="8516489"/>
          </a:xfrm>
          <a:custGeom>
            <a:avLst/>
            <a:gdLst/>
            <a:ahLst/>
            <a:cxnLst/>
            <a:rect r="r" b="b" t="t" l="l"/>
            <a:pathLst>
              <a:path h="8516489" w="14123786">
                <a:moveTo>
                  <a:pt x="0" y="0"/>
                </a:moveTo>
                <a:lnTo>
                  <a:pt x="14123786" y="0"/>
                </a:lnTo>
                <a:lnTo>
                  <a:pt x="14123786" y="8516490"/>
                </a:lnTo>
                <a:lnTo>
                  <a:pt x="0" y="8516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41" t="-1059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" y="537471"/>
            <a:ext cx="16483968" cy="9097758"/>
            <a:chOff x="0" y="0"/>
            <a:chExt cx="4341457" cy="2396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1457" cy="2396117"/>
            </a:xfrm>
            <a:custGeom>
              <a:avLst/>
              <a:gdLst/>
              <a:ahLst/>
              <a:cxnLst/>
              <a:rect r="r" b="b" t="t" l="l"/>
              <a:pathLst>
                <a:path h="2396117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2396117"/>
                  </a:lnTo>
                  <a:lnTo>
                    <a:pt x="0" y="239611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1457" cy="243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04114" y="954052"/>
            <a:ext cx="899956" cy="899956"/>
          </a:xfrm>
          <a:custGeom>
            <a:avLst/>
            <a:gdLst/>
            <a:ahLst/>
            <a:cxnLst/>
            <a:rect r="r" b="b" t="t" l="l"/>
            <a:pathLst>
              <a:path h="899956" w="899956">
                <a:moveTo>
                  <a:pt x="0" y="0"/>
                </a:moveTo>
                <a:lnTo>
                  <a:pt x="899957" y="0"/>
                </a:lnTo>
                <a:lnTo>
                  <a:pt x="899957" y="899956"/>
                </a:lnTo>
                <a:lnTo>
                  <a:pt x="0" y="8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1541" y="3826522"/>
            <a:ext cx="16357284" cy="5758558"/>
            <a:chOff x="0" y="0"/>
            <a:chExt cx="4308091" cy="1516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8091" cy="1516657"/>
            </a:xfrm>
            <a:custGeom>
              <a:avLst/>
              <a:gdLst/>
              <a:ahLst/>
              <a:cxnLst/>
              <a:rect r="r" b="b" t="t" l="l"/>
              <a:pathLst>
                <a:path h="1516657" w="4308091">
                  <a:moveTo>
                    <a:pt x="0" y="0"/>
                  </a:moveTo>
                  <a:lnTo>
                    <a:pt x="4308091" y="0"/>
                  </a:lnTo>
                  <a:lnTo>
                    <a:pt x="4308091" y="1516657"/>
                  </a:lnTo>
                  <a:lnTo>
                    <a:pt x="0" y="1516657"/>
                  </a:lnTo>
                  <a:close/>
                </a:path>
              </a:pathLst>
            </a:custGeom>
            <a:solidFill>
              <a:srgbClr val="D8D4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08091" cy="155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7855" y="954052"/>
            <a:ext cx="2794573" cy="1167246"/>
          </a:xfrm>
          <a:custGeom>
            <a:avLst/>
            <a:gdLst/>
            <a:ahLst/>
            <a:cxnLst/>
            <a:rect r="r" b="b" t="t" l="l"/>
            <a:pathLst>
              <a:path h="1167246" w="2794573">
                <a:moveTo>
                  <a:pt x="0" y="0"/>
                </a:moveTo>
                <a:lnTo>
                  <a:pt x="2794573" y="0"/>
                </a:lnTo>
                <a:lnTo>
                  <a:pt x="2794573" y="1167246"/>
                </a:lnTo>
                <a:lnTo>
                  <a:pt x="0" y="116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64" t="-86136" r="-27282" b="-935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3765" y="743645"/>
            <a:ext cx="570111" cy="570111"/>
          </a:xfrm>
          <a:custGeom>
            <a:avLst/>
            <a:gdLst/>
            <a:ahLst/>
            <a:cxnLst/>
            <a:rect r="r" b="b" t="t" l="l"/>
            <a:pathLst>
              <a:path h="570111" w="570111">
                <a:moveTo>
                  <a:pt x="0" y="0"/>
                </a:moveTo>
                <a:lnTo>
                  <a:pt x="570111" y="0"/>
                </a:lnTo>
                <a:lnTo>
                  <a:pt x="570111" y="570110"/>
                </a:lnTo>
                <a:lnTo>
                  <a:pt x="0" y="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95190" y="705167"/>
            <a:ext cx="5701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855" y="2929468"/>
            <a:ext cx="4592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Open Sans"/>
              </a:rPr>
              <a:t>Dettagli sul tuo ordine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48199" y="8140678"/>
            <a:ext cx="16483968" cy="1482502"/>
            <a:chOff x="0" y="0"/>
            <a:chExt cx="4341457" cy="390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41457" cy="390453"/>
            </a:xfrm>
            <a:custGeom>
              <a:avLst/>
              <a:gdLst/>
              <a:ahLst/>
              <a:cxnLst/>
              <a:rect r="r" b="b" t="t" l="l"/>
              <a:pathLst>
                <a:path h="390453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341457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7724" y="6705801"/>
            <a:ext cx="16464918" cy="1482502"/>
            <a:chOff x="0" y="0"/>
            <a:chExt cx="4336439" cy="3904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948F8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7724" y="5261399"/>
            <a:ext cx="16464918" cy="1482502"/>
            <a:chOff x="0" y="0"/>
            <a:chExt cx="4336439" cy="3904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7724" y="3826522"/>
            <a:ext cx="16464918" cy="1482502"/>
            <a:chOff x="0" y="0"/>
            <a:chExt cx="4336439" cy="3904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605142" y="4244240"/>
            <a:ext cx="8428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dei prezzi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tra 0 e 100 CHF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3925549"/>
            <a:ext cx="1284448" cy="1284448"/>
          </a:xfrm>
          <a:custGeom>
            <a:avLst/>
            <a:gdLst/>
            <a:ahLst/>
            <a:cxnLst/>
            <a:rect r="r" b="b" t="t" l="l"/>
            <a:pathLst>
              <a:path h="1284448" w="1284448">
                <a:moveTo>
                  <a:pt x="0" y="0"/>
                </a:moveTo>
                <a:lnTo>
                  <a:pt x="1284448" y="0"/>
                </a:lnTo>
                <a:lnTo>
                  <a:pt x="1284448" y="1284448"/>
                </a:lnTo>
                <a:lnTo>
                  <a:pt x="0" y="1284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605142" y="7123519"/>
            <a:ext cx="89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Distribuzione valutazioni per % di sconto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13047" y="6947384"/>
            <a:ext cx="915755" cy="999336"/>
          </a:xfrm>
          <a:custGeom>
            <a:avLst/>
            <a:gdLst/>
            <a:ahLst/>
            <a:cxnLst/>
            <a:rect r="r" b="b" t="t" l="l"/>
            <a:pathLst>
              <a:path h="999336" w="915755">
                <a:moveTo>
                  <a:pt x="0" y="0"/>
                </a:moveTo>
                <a:lnTo>
                  <a:pt x="915754" y="0"/>
                </a:lnTo>
                <a:lnTo>
                  <a:pt x="915754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48018" y="8394767"/>
            <a:ext cx="1045812" cy="996136"/>
          </a:xfrm>
          <a:custGeom>
            <a:avLst/>
            <a:gdLst/>
            <a:ahLst/>
            <a:cxnLst/>
            <a:rect r="r" b="b" t="t" l="l"/>
            <a:pathLst>
              <a:path h="996136" w="1045812">
                <a:moveTo>
                  <a:pt x="0" y="0"/>
                </a:moveTo>
                <a:lnTo>
                  <a:pt x="1045812" y="0"/>
                </a:lnTo>
                <a:lnTo>
                  <a:pt x="1045812" y="996136"/>
                </a:lnTo>
                <a:lnTo>
                  <a:pt x="0" y="99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05142" y="8569303"/>
            <a:ext cx="107176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Media valutazioni per prezzo e numero di recensioni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5447174"/>
            <a:ext cx="1393631" cy="1049076"/>
          </a:xfrm>
          <a:custGeom>
            <a:avLst/>
            <a:gdLst/>
            <a:ahLst/>
            <a:cxnLst/>
            <a:rect r="r" b="b" t="t" l="l"/>
            <a:pathLst>
              <a:path h="1049076" w="1393631">
                <a:moveTo>
                  <a:pt x="0" y="0"/>
                </a:moveTo>
                <a:lnTo>
                  <a:pt x="1393631" y="0"/>
                </a:lnTo>
                <a:lnTo>
                  <a:pt x="1393631" y="1049077"/>
                </a:lnTo>
                <a:lnTo>
                  <a:pt x="0" y="10490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05142" y="5624824"/>
            <a:ext cx="54157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Matrice di correlazione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2604" y="655215"/>
            <a:ext cx="15222792" cy="8976570"/>
          </a:xfrm>
          <a:custGeom>
            <a:avLst/>
            <a:gdLst/>
            <a:ahLst/>
            <a:cxnLst/>
            <a:rect r="r" b="b" t="t" l="l"/>
            <a:pathLst>
              <a:path h="8976570" w="15222792">
                <a:moveTo>
                  <a:pt x="0" y="0"/>
                </a:moveTo>
                <a:lnTo>
                  <a:pt x="15222792" y="0"/>
                </a:lnTo>
                <a:lnTo>
                  <a:pt x="15222792" y="8976570"/>
                </a:lnTo>
                <a:lnTo>
                  <a:pt x="0" y="89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05" r="0" b="-17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" y="537471"/>
            <a:ext cx="16483968" cy="9097758"/>
            <a:chOff x="0" y="0"/>
            <a:chExt cx="4341457" cy="2396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1457" cy="2396117"/>
            </a:xfrm>
            <a:custGeom>
              <a:avLst/>
              <a:gdLst/>
              <a:ahLst/>
              <a:cxnLst/>
              <a:rect r="r" b="b" t="t" l="l"/>
              <a:pathLst>
                <a:path h="2396117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2396117"/>
                  </a:lnTo>
                  <a:lnTo>
                    <a:pt x="0" y="239611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1457" cy="243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04114" y="954052"/>
            <a:ext cx="899956" cy="899956"/>
          </a:xfrm>
          <a:custGeom>
            <a:avLst/>
            <a:gdLst/>
            <a:ahLst/>
            <a:cxnLst/>
            <a:rect r="r" b="b" t="t" l="l"/>
            <a:pathLst>
              <a:path h="899956" w="899956">
                <a:moveTo>
                  <a:pt x="0" y="0"/>
                </a:moveTo>
                <a:lnTo>
                  <a:pt x="899957" y="0"/>
                </a:lnTo>
                <a:lnTo>
                  <a:pt x="899957" y="899956"/>
                </a:lnTo>
                <a:lnTo>
                  <a:pt x="0" y="8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1541" y="3826522"/>
            <a:ext cx="16357284" cy="5758558"/>
            <a:chOff x="0" y="0"/>
            <a:chExt cx="4308091" cy="1516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8091" cy="1516657"/>
            </a:xfrm>
            <a:custGeom>
              <a:avLst/>
              <a:gdLst/>
              <a:ahLst/>
              <a:cxnLst/>
              <a:rect r="r" b="b" t="t" l="l"/>
              <a:pathLst>
                <a:path h="1516657" w="4308091">
                  <a:moveTo>
                    <a:pt x="0" y="0"/>
                  </a:moveTo>
                  <a:lnTo>
                    <a:pt x="4308091" y="0"/>
                  </a:lnTo>
                  <a:lnTo>
                    <a:pt x="4308091" y="1516657"/>
                  </a:lnTo>
                  <a:lnTo>
                    <a:pt x="0" y="1516657"/>
                  </a:lnTo>
                  <a:close/>
                </a:path>
              </a:pathLst>
            </a:custGeom>
            <a:solidFill>
              <a:srgbClr val="D8D4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08091" cy="155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7855" y="954052"/>
            <a:ext cx="2794573" cy="1167246"/>
          </a:xfrm>
          <a:custGeom>
            <a:avLst/>
            <a:gdLst/>
            <a:ahLst/>
            <a:cxnLst/>
            <a:rect r="r" b="b" t="t" l="l"/>
            <a:pathLst>
              <a:path h="1167246" w="2794573">
                <a:moveTo>
                  <a:pt x="0" y="0"/>
                </a:moveTo>
                <a:lnTo>
                  <a:pt x="2794573" y="0"/>
                </a:lnTo>
                <a:lnTo>
                  <a:pt x="2794573" y="1167246"/>
                </a:lnTo>
                <a:lnTo>
                  <a:pt x="0" y="116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64" t="-86136" r="-27282" b="-935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3765" y="743645"/>
            <a:ext cx="570111" cy="570111"/>
          </a:xfrm>
          <a:custGeom>
            <a:avLst/>
            <a:gdLst/>
            <a:ahLst/>
            <a:cxnLst/>
            <a:rect r="r" b="b" t="t" l="l"/>
            <a:pathLst>
              <a:path h="570111" w="570111">
                <a:moveTo>
                  <a:pt x="0" y="0"/>
                </a:moveTo>
                <a:lnTo>
                  <a:pt x="570111" y="0"/>
                </a:lnTo>
                <a:lnTo>
                  <a:pt x="570111" y="570110"/>
                </a:lnTo>
                <a:lnTo>
                  <a:pt x="0" y="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95190" y="705167"/>
            <a:ext cx="5701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855" y="2929468"/>
            <a:ext cx="4592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Open Sans"/>
              </a:rPr>
              <a:t>Dettagli sul tuo ordine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48199" y="8140678"/>
            <a:ext cx="16483968" cy="1482502"/>
            <a:chOff x="0" y="0"/>
            <a:chExt cx="4341457" cy="390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41457" cy="390453"/>
            </a:xfrm>
            <a:custGeom>
              <a:avLst/>
              <a:gdLst/>
              <a:ahLst/>
              <a:cxnLst/>
              <a:rect r="r" b="b" t="t" l="l"/>
              <a:pathLst>
                <a:path h="390453" w="4341457">
                  <a:moveTo>
                    <a:pt x="0" y="0"/>
                  </a:moveTo>
                  <a:lnTo>
                    <a:pt x="4341457" y="0"/>
                  </a:lnTo>
                  <a:lnTo>
                    <a:pt x="4341457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948F8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341457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7724" y="6705801"/>
            <a:ext cx="16464918" cy="1482502"/>
            <a:chOff x="0" y="0"/>
            <a:chExt cx="4336439" cy="3904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7724" y="5261399"/>
            <a:ext cx="16464918" cy="1482502"/>
            <a:chOff x="0" y="0"/>
            <a:chExt cx="4336439" cy="3904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7724" y="3826522"/>
            <a:ext cx="16464918" cy="1482502"/>
            <a:chOff x="0" y="0"/>
            <a:chExt cx="4336439" cy="3904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36440" cy="390453"/>
            </a:xfrm>
            <a:custGeom>
              <a:avLst/>
              <a:gdLst/>
              <a:ahLst/>
              <a:cxnLst/>
              <a:rect r="r" b="b" t="t" l="l"/>
              <a:pathLst>
                <a:path h="390453" w="4336440">
                  <a:moveTo>
                    <a:pt x="0" y="0"/>
                  </a:moveTo>
                  <a:lnTo>
                    <a:pt x="4336440" y="0"/>
                  </a:lnTo>
                  <a:lnTo>
                    <a:pt x="4336440" y="390453"/>
                  </a:lnTo>
                  <a:lnTo>
                    <a:pt x="0" y="39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336439" cy="42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605142" y="4244240"/>
            <a:ext cx="8428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dei prezzi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tra 0 e 100 CHF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3925549"/>
            <a:ext cx="1284448" cy="1284448"/>
          </a:xfrm>
          <a:custGeom>
            <a:avLst/>
            <a:gdLst/>
            <a:ahLst/>
            <a:cxnLst/>
            <a:rect r="r" b="b" t="t" l="l"/>
            <a:pathLst>
              <a:path h="1284448" w="1284448">
                <a:moveTo>
                  <a:pt x="0" y="0"/>
                </a:moveTo>
                <a:lnTo>
                  <a:pt x="1284448" y="0"/>
                </a:lnTo>
                <a:lnTo>
                  <a:pt x="1284448" y="1284448"/>
                </a:lnTo>
                <a:lnTo>
                  <a:pt x="0" y="1284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3047" y="6947384"/>
            <a:ext cx="915755" cy="999336"/>
          </a:xfrm>
          <a:custGeom>
            <a:avLst/>
            <a:gdLst/>
            <a:ahLst/>
            <a:cxnLst/>
            <a:rect r="r" b="b" t="t" l="l"/>
            <a:pathLst>
              <a:path h="999336" w="915755">
                <a:moveTo>
                  <a:pt x="0" y="0"/>
                </a:moveTo>
                <a:lnTo>
                  <a:pt x="915754" y="0"/>
                </a:lnTo>
                <a:lnTo>
                  <a:pt x="915754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605142" y="7123519"/>
            <a:ext cx="89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Distribuzione valutazioni per % di sconto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148018" y="8394767"/>
            <a:ext cx="1045812" cy="996136"/>
          </a:xfrm>
          <a:custGeom>
            <a:avLst/>
            <a:gdLst/>
            <a:ahLst/>
            <a:cxnLst/>
            <a:rect r="r" b="b" t="t" l="l"/>
            <a:pathLst>
              <a:path h="996136" w="1045812">
                <a:moveTo>
                  <a:pt x="0" y="0"/>
                </a:moveTo>
                <a:lnTo>
                  <a:pt x="1045812" y="0"/>
                </a:lnTo>
                <a:lnTo>
                  <a:pt x="1045812" y="996136"/>
                </a:lnTo>
                <a:lnTo>
                  <a:pt x="0" y="99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05142" y="8569303"/>
            <a:ext cx="11374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Media valutazioni per prezzo e numero di recensioni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5447174"/>
            <a:ext cx="1393631" cy="1049076"/>
          </a:xfrm>
          <a:custGeom>
            <a:avLst/>
            <a:gdLst/>
            <a:ahLst/>
            <a:cxnLst/>
            <a:rect r="r" b="b" t="t" l="l"/>
            <a:pathLst>
              <a:path h="1049076" w="1393631">
                <a:moveTo>
                  <a:pt x="0" y="0"/>
                </a:moveTo>
                <a:lnTo>
                  <a:pt x="1393631" y="0"/>
                </a:lnTo>
                <a:lnTo>
                  <a:pt x="1393631" y="1049077"/>
                </a:lnTo>
                <a:lnTo>
                  <a:pt x="0" y="10490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05142" y="5624824"/>
            <a:ext cx="54157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Matrice di correlazione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3" y="1168043"/>
            <a:ext cx="17280234" cy="8917177"/>
          </a:xfrm>
          <a:custGeom>
            <a:avLst/>
            <a:gdLst/>
            <a:ahLst/>
            <a:cxnLst/>
            <a:rect r="r" b="b" t="t" l="l"/>
            <a:pathLst>
              <a:path h="8917177" w="17280234">
                <a:moveTo>
                  <a:pt x="0" y="0"/>
                </a:moveTo>
                <a:lnTo>
                  <a:pt x="17280234" y="0"/>
                </a:lnTo>
                <a:lnTo>
                  <a:pt x="17280234" y="8917177"/>
                </a:lnTo>
                <a:lnTo>
                  <a:pt x="0" y="89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4" r="0" b="-4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3" y="1168043"/>
            <a:ext cx="17280234" cy="8917177"/>
          </a:xfrm>
          <a:custGeom>
            <a:avLst/>
            <a:gdLst/>
            <a:ahLst/>
            <a:cxnLst/>
            <a:rect r="r" b="b" t="t" l="l"/>
            <a:pathLst>
              <a:path h="8917177" w="17280234">
                <a:moveTo>
                  <a:pt x="0" y="0"/>
                </a:moveTo>
                <a:lnTo>
                  <a:pt x="17280234" y="0"/>
                </a:lnTo>
                <a:lnTo>
                  <a:pt x="17280234" y="8917177"/>
                </a:lnTo>
                <a:lnTo>
                  <a:pt x="0" y="89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4" r="0" b="-4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3" y="1168043"/>
            <a:ext cx="17280234" cy="8917177"/>
          </a:xfrm>
          <a:custGeom>
            <a:avLst/>
            <a:gdLst/>
            <a:ahLst/>
            <a:cxnLst/>
            <a:rect r="r" b="b" t="t" l="l"/>
            <a:pathLst>
              <a:path h="8917177" w="17280234">
                <a:moveTo>
                  <a:pt x="0" y="0"/>
                </a:moveTo>
                <a:lnTo>
                  <a:pt x="17280234" y="0"/>
                </a:lnTo>
                <a:lnTo>
                  <a:pt x="17280234" y="8917177"/>
                </a:lnTo>
                <a:lnTo>
                  <a:pt x="0" y="89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4" r="0" b="-4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089397">
            <a:off x="15288785" y="9041645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300"/>
                </a:lnTo>
                <a:lnTo>
                  <a:pt x="0" y="8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6381" y="5624819"/>
            <a:ext cx="4015187" cy="4015187"/>
          </a:xfrm>
          <a:custGeom>
            <a:avLst/>
            <a:gdLst/>
            <a:ahLst/>
            <a:cxnLst/>
            <a:rect r="r" b="b" t="t" l="l"/>
            <a:pathLst>
              <a:path h="4015187" w="4015187">
                <a:moveTo>
                  <a:pt x="0" y="0"/>
                </a:moveTo>
                <a:lnTo>
                  <a:pt x="4015187" y="0"/>
                </a:lnTo>
                <a:lnTo>
                  <a:pt x="4015187" y="4015187"/>
                </a:lnTo>
                <a:lnTo>
                  <a:pt x="0" y="4015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1140" y="7127658"/>
            <a:ext cx="257208" cy="257208"/>
          </a:xfrm>
          <a:custGeom>
            <a:avLst/>
            <a:gdLst/>
            <a:ahLst/>
            <a:cxnLst/>
            <a:rect r="r" b="b" t="t" l="l"/>
            <a:pathLst>
              <a:path h="257208" w="257208">
                <a:moveTo>
                  <a:pt x="0" y="0"/>
                </a:moveTo>
                <a:lnTo>
                  <a:pt x="257208" y="0"/>
                </a:lnTo>
                <a:lnTo>
                  <a:pt x="257208" y="257208"/>
                </a:lnTo>
                <a:lnTo>
                  <a:pt x="0" y="25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15370" y="5531951"/>
            <a:ext cx="257208" cy="257208"/>
          </a:xfrm>
          <a:custGeom>
            <a:avLst/>
            <a:gdLst/>
            <a:ahLst/>
            <a:cxnLst/>
            <a:rect r="r" b="b" t="t" l="l"/>
            <a:pathLst>
              <a:path h="257208" w="257208">
                <a:moveTo>
                  <a:pt x="0" y="0"/>
                </a:moveTo>
                <a:lnTo>
                  <a:pt x="257208" y="0"/>
                </a:lnTo>
                <a:lnTo>
                  <a:pt x="257208" y="257208"/>
                </a:lnTo>
                <a:lnTo>
                  <a:pt x="0" y="25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61892" y="6028683"/>
            <a:ext cx="257208" cy="257208"/>
          </a:xfrm>
          <a:custGeom>
            <a:avLst/>
            <a:gdLst/>
            <a:ahLst/>
            <a:cxnLst/>
            <a:rect r="r" b="b" t="t" l="l"/>
            <a:pathLst>
              <a:path h="257208" w="257208">
                <a:moveTo>
                  <a:pt x="0" y="0"/>
                </a:moveTo>
                <a:lnTo>
                  <a:pt x="257208" y="0"/>
                </a:lnTo>
                <a:lnTo>
                  <a:pt x="257208" y="257208"/>
                </a:lnTo>
                <a:lnTo>
                  <a:pt x="0" y="25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68849" y="6028683"/>
            <a:ext cx="257208" cy="257208"/>
          </a:xfrm>
          <a:custGeom>
            <a:avLst/>
            <a:gdLst/>
            <a:ahLst/>
            <a:cxnLst/>
            <a:rect r="r" b="b" t="t" l="l"/>
            <a:pathLst>
              <a:path h="257208" w="257208">
                <a:moveTo>
                  <a:pt x="0" y="0"/>
                </a:moveTo>
                <a:lnTo>
                  <a:pt x="257208" y="0"/>
                </a:lnTo>
                <a:lnTo>
                  <a:pt x="257208" y="257208"/>
                </a:lnTo>
                <a:lnTo>
                  <a:pt x="0" y="25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07777" y="7127658"/>
            <a:ext cx="257208" cy="257208"/>
          </a:xfrm>
          <a:custGeom>
            <a:avLst/>
            <a:gdLst/>
            <a:ahLst/>
            <a:cxnLst/>
            <a:rect r="r" b="b" t="t" l="l"/>
            <a:pathLst>
              <a:path h="257208" w="257208">
                <a:moveTo>
                  <a:pt x="0" y="0"/>
                </a:moveTo>
                <a:lnTo>
                  <a:pt x="257208" y="0"/>
                </a:lnTo>
                <a:lnTo>
                  <a:pt x="257208" y="257208"/>
                </a:lnTo>
                <a:lnTo>
                  <a:pt x="0" y="25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28160" y="8295646"/>
            <a:ext cx="3631681" cy="1815840"/>
          </a:xfrm>
          <a:custGeom>
            <a:avLst/>
            <a:gdLst/>
            <a:ahLst/>
            <a:cxnLst/>
            <a:rect r="r" b="b" t="t" l="l"/>
            <a:pathLst>
              <a:path h="1815840" w="3631681">
                <a:moveTo>
                  <a:pt x="0" y="0"/>
                </a:moveTo>
                <a:lnTo>
                  <a:pt x="3631680" y="0"/>
                </a:lnTo>
                <a:lnTo>
                  <a:pt x="3631680" y="1815840"/>
                </a:lnTo>
                <a:lnTo>
                  <a:pt x="0" y="181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62135" y="6039836"/>
            <a:ext cx="3163730" cy="31637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Aristotelica Pro"/>
                </a:rPr>
                <a:t>Informazioni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873322" y="6277573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79091" y="4024211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5"/>
                </a:lnTo>
                <a:lnTo>
                  <a:pt x="0" y="154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73363" y="3252138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5"/>
                </a:lnTo>
                <a:lnTo>
                  <a:pt x="0" y="154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73165" y="4024211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5"/>
                </a:lnTo>
                <a:lnTo>
                  <a:pt x="0" y="154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68898" y="6277573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75124" y="6747263"/>
            <a:ext cx="1140541" cy="645831"/>
          </a:xfrm>
          <a:custGeom>
            <a:avLst/>
            <a:gdLst/>
            <a:ahLst/>
            <a:cxnLst/>
            <a:rect r="r" b="b" t="t" l="l"/>
            <a:pathLst>
              <a:path h="645831" w="1140541">
                <a:moveTo>
                  <a:pt x="0" y="0"/>
                </a:moveTo>
                <a:lnTo>
                  <a:pt x="1140541" y="0"/>
                </a:lnTo>
                <a:lnTo>
                  <a:pt x="1140541" y="645831"/>
                </a:lnTo>
                <a:lnTo>
                  <a:pt x="0" y="645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183053" y="4359324"/>
            <a:ext cx="924370" cy="863130"/>
          </a:xfrm>
          <a:custGeom>
            <a:avLst/>
            <a:gdLst/>
            <a:ahLst/>
            <a:cxnLst/>
            <a:rect r="r" b="b" t="t" l="l"/>
            <a:pathLst>
              <a:path h="863130" w="924370">
                <a:moveTo>
                  <a:pt x="0" y="0"/>
                </a:moveTo>
                <a:lnTo>
                  <a:pt x="924370" y="0"/>
                </a:lnTo>
                <a:lnTo>
                  <a:pt x="924370" y="863131"/>
                </a:lnTo>
                <a:lnTo>
                  <a:pt x="0" y="863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202273" y="6535847"/>
            <a:ext cx="1068662" cy="1068662"/>
          </a:xfrm>
          <a:custGeom>
            <a:avLst/>
            <a:gdLst/>
            <a:ahLst/>
            <a:cxnLst/>
            <a:rect r="r" b="b" t="t" l="l"/>
            <a:pathLst>
              <a:path h="1068662" w="1068662">
                <a:moveTo>
                  <a:pt x="0" y="0"/>
                </a:moveTo>
                <a:lnTo>
                  <a:pt x="1068662" y="0"/>
                </a:lnTo>
                <a:lnTo>
                  <a:pt x="1068662" y="1068662"/>
                </a:lnTo>
                <a:lnTo>
                  <a:pt x="0" y="1068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702582" y="3583730"/>
            <a:ext cx="880961" cy="880961"/>
          </a:xfrm>
          <a:custGeom>
            <a:avLst/>
            <a:gdLst/>
            <a:ahLst/>
            <a:cxnLst/>
            <a:rect r="r" b="b" t="t" l="l"/>
            <a:pathLst>
              <a:path h="880961" w="880961">
                <a:moveTo>
                  <a:pt x="0" y="0"/>
                </a:moveTo>
                <a:lnTo>
                  <a:pt x="880961" y="0"/>
                </a:lnTo>
                <a:lnTo>
                  <a:pt x="880961" y="880961"/>
                </a:lnTo>
                <a:lnTo>
                  <a:pt x="0" y="8809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30248" y="4359324"/>
            <a:ext cx="839457" cy="839457"/>
          </a:xfrm>
          <a:custGeom>
            <a:avLst/>
            <a:gdLst/>
            <a:ahLst/>
            <a:cxnLst/>
            <a:rect r="r" b="b" t="t" l="l"/>
            <a:pathLst>
              <a:path h="839457" w="839457">
                <a:moveTo>
                  <a:pt x="0" y="0"/>
                </a:moveTo>
                <a:lnTo>
                  <a:pt x="839457" y="0"/>
                </a:lnTo>
                <a:lnTo>
                  <a:pt x="839457" y="839457"/>
                </a:lnTo>
                <a:lnTo>
                  <a:pt x="0" y="839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6431196"/>
            <a:ext cx="2685918" cy="83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399" spc="-16">
                <a:solidFill>
                  <a:srgbClr val="000000"/>
                </a:solidFill>
                <a:latin typeface="Aristotelica Pro Bold"/>
              </a:rPr>
              <a:t>Numero di Osservazioni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3323" y="4354772"/>
            <a:ext cx="3813268" cy="43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399" spc="-16">
                <a:solidFill>
                  <a:srgbClr val="000000"/>
                </a:solidFill>
                <a:latin typeface="Aristotelica Pro Bold"/>
              </a:rPr>
              <a:t>Numero di Colonne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75526" y="861314"/>
            <a:ext cx="3335073" cy="43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399" spc="-16">
                <a:solidFill>
                  <a:srgbClr val="000000"/>
                </a:solidFill>
                <a:latin typeface="Aristotelica Pro Bold"/>
              </a:rPr>
              <a:t>Tipo di Colonne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69810" y="4356570"/>
            <a:ext cx="3646668" cy="43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399" spc="-16">
                <a:solidFill>
                  <a:srgbClr val="000000"/>
                </a:solidFill>
                <a:latin typeface="Aristotelica Pro Bold"/>
              </a:rPr>
              <a:t>Anno raccolta dati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73382" y="6431196"/>
            <a:ext cx="2685918" cy="43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5"/>
              </a:lnSpc>
            </a:pPr>
            <a:r>
              <a:rPr lang="en-US" sz="3399" spc="-16">
                <a:solidFill>
                  <a:srgbClr val="000000"/>
                </a:solidFill>
                <a:latin typeface="Aristotelica Pro Bold"/>
              </a:rPr>
              <a:t>Fonte dei Dati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9539" y="7307369"/>
            <a:ext cx="168424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500'000+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29052" y="4792453"/>
            <a:ext cx="4357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14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75526" y="1421257"/>
            <a:ext cx="3214688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Numeri Interi</a:t>
            </a:r>
          </a:p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Numeri decimali</a:t>
            </a:r>
          </a:p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Testo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57435" y="4794251"/>
            <a:ext cx="8714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2023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36062" y="6895889"/>
            <a:ext cx="2560558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Amazon Sales </a:t>
            </a:r>
          </a:p>
          <a:p>
            <a:pPr algn="ctr">
              <a:lnSpc>
                <a:spcPts val="249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Database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3" y="1168043"/>
            <a:ext cx="17280234" cy="8917177"/>
          </a:xfrm>
          <a:custGeom>
            <a:avLst/>
            <a:gdLst/>
            <a:ahLst/>
            <a:cxnLst/>
            <a:rect r="r" b="b" t="t" l="l"/>
            <a:pathLst>
              <a:path h="8917177" w="17280234">
                <a:moveTo>
                  <a:pt x="0" y="0"/>
                </a:moveTo>
                <a:lnTo>
                  <a:pt x="17280234" y="0"/>
                </a:lnTo>
                <a:lnTo>
                  <a:pt x="17280234" y="8917177"/>
                </a:lnTo>
                <a:lnTo>
                  <a:pt x="0" y="89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4" r="0" b="-4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243202">
            <a:off x="15777486" y="646916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8" y="0"/>
                </a:lnTo>
                <a:lnTo>
                  <a:pt x="682328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243202">
            <a:off x="15777486" y="646916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8" y="0"/>
                </a:lnTo>
                <a:lnTo>
                  <a:pt x="682328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26596" y="3497651"/>
            <a:ext cx="11034807" cy="3291698"/>
            <a:chOff x="0" y="0"/>
            <a:chExt cx="2906287" cy="8669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6287" cy="866949"/>
            </a:xfrm>
            <a:custGeom>
              <a:avLst/>
              <a:gdLst/>
              <a:ahLst/>
              <a:cxnLst/>
              <a:rect r="r" b="b" t="t" l="l"/>
              <a:pathLst>
                <a:path h="866949" w="2906287">
                  <a:moveTo>
                    <a:pt x="0" y="0"/>
                  </a:moveTo>
                  <a:lnTo>
                    <a:pt x="2906287" y="0"/>
                  </a:lnTo>
                  <a:lnTo>
                    <a:pt x="2906287" y="866949"/>
                  </a:lnTo>
                  <a:lnTo>
                    <a:pt x="0" y="866949"/>
                  </a:lnTo>
                  <a:close/>
                </a:path>
              </a:pathLst>
            </a:custGeom>
            <a:solidFill>
              <a:srgbClr val="D8D4D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06287" cy="905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22812" y="3956685"/>
            <a:ext cx="944237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0 - 4                            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Poor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5 - 16                          = 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Below Average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17 - 104                      </a:t>
            </a:r>
            <a:r>
              <a:rPr lang="en-US" sz="330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Above Average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Equal to or greater than 104  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Excellent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932649" y="3617849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56466" y="6079154"/>
            <a:ext cx="626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1/1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9342" y="2632316"/>
            <a:ext cx="40493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Number of Ratings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89397">
            <a:off x="13334005" y="3887224"/>
            <a:ext cx="493466" cy="612051"/>
          </a:xfrm>
          <a:custGeom>
            <a:avLst/>
            <a:gdLst/>
            <a:ahLst/>
            <a:cxnLst/>
            <a:rect r="r" b="b" t="t" l="l"/>
            <a:pathLst>
              <a:path h="612051" w="493466">
                <a:moveTo>
                  <a:pt x="0" y="0"/>
                </a:moveTo>
                <a:lnTo>
                  <a:pt x="493466" y="0"/>
                </a:lnTo>
                <a:lnTo>
                  <a:pt x="493466" y="612051"/>
                </a:lnTo>
                <a:lnTo>
                  <a:pt x="0" y="612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26596" y="3497651"/>
            <a:ext cx="11034807" cy="3291698"/>
            <a:chOff x="0" y="0"/>
            <a:chExt cx="2906287" cy="866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6287" cy="866949"/>
            </a:xfrm>
            <a:custGeom>
              <a:avLst/>
              <a:gdLst/>
              <a:ahLst/>
              <a:cxnLst/>
              <a:rect r="r" b="b" t="t" l="l"/>
              <a:pathLst>
                <a:path h="866949" w="2906287">
                  <a:moveTo>
                    <a:pt x="0" y="0"/>
                  </a:moveTo>
                  <a:lnTo>
                    <a:pt x="2906287" y="0"/>
                  </a:lnTo>
                  <a:lnTo>
                    <a:pt x="2906287" y="866949"/>
                  </a:lnTo>
                  <a:lnTo>
                    <a:pt x="0" y="866949"/>
                  </a:lnTo>
                  <a:close/>
                </a:path>
              </a:pathLst>
            </a:custGeom>
            <a:solidFill>
              <a:srgbClr val="D8D4D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06287" cy="905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932649" y="3617849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56620">
            <a:off x="13593212" y="3835219"/>
            <a:ext cx="526508" cy="653034"/>
          </a:xfrm>
          <a:custGeom>
            <a:avLst/>
            <a:gdLst/>
            <a:ahLst/>
            <a:cxnLst/>
            <a:rect r="r" b="b" t="t" l="l"/>
            <a:pathLst>
              <a:path h="653034" w="526508">
                <a:moveTo>
                  <a:pt x="0" y="0"/>
                </a:moveTo>
                <a:lnTo>
                  <a:pt x="526508" y="0"/>
                </a:lnTo>
                <a:lnTo>
                  <a:pt x="526508" y="653034"/>
                </a:lnTo>
                <a:lnTo>
                  <a:pt x="0" y="65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56466" y="6079154"/>
            <a:ext cx="626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1/1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22812" y="3956685"/>
            <a:ext cx="944237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0 - 4                            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Poor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5 - 16                          = 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Below Average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Range of 17 - 104                      </a:t>
            </a:r>
            <a:r>
              <a:rPr lang="en-US" sz="330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Above Average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Equal to or greater than 104  = </a:t>
            </a:r>
            <a:r>
              <a:rPr lang="en-US" sz="3300">
                <a:solidFill>
                  <a:srgbClr val="000000"/>
                </a:solidFill>
                <a:latin typeface="Open Sans Bold"/>
              </a:rPr>
              <a:t>Excellent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9342" y="2632316"/>
            <a:ext cx="40493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Number of Ratings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3" y="1168043"/>
            <a:ext cx="17280234" cy="8917177"/>
          </a:xfrm>
          <a:custGeom>
            <a:avLst/>
            <a:gdLst/>
            <a:ahLst/>
            <a:cxnLst/>
            <a:rect r="r" b="b" t="t" l="l"/>
            <a:pathLst>
              <a:path h="8917177" w="17280234">
                <a:moveTo>
                  <a:pt x="0" y="0"/>
                </a:moveTo>
                <a:lnTo>
                  <a:pt x="17280234" y="0"/>
                </a:lnTo>
                <a:lnTo>
                  <a:pt x="17280234" y="8917177"/>
                </a:lnTo>
                <a:lnTo>
                  <a:pt x="0" y="89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4" r="0" b="-4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9656" y="320525"/>
            <a:ext cx="1109644" cy="1109644"/>
          </a:xfrm>
          <a:custGeom>
            <a:avLst/>
            <a:gdLst/>
            <a:ahLst/>
            <a:cxnLst/>
            <a:rect r="r" b="b" t="t" l="l"/>
            <a:pathLst>
              <a:path h="1109644" w="1109644">
                <a:moveTo>
                  <a:pt x="0" y="0"/>
                </a:moveTo>
                <a:lnTo>
                  <a:pt x="1109644" y="0"/>
                </a:lnTo>
                <a:lnTo>
                  <a:pt x="1109644" y="1109643"/>
                </a:lnTo>
                <a:lnTo>
                  <a:pt x="0" y="110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56915" y="42857"/>
            <a:ext cx="295126" cy="14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000000"/>
                </a:solidFill>
                <a:latin typeface="Open Sans"/>
              </a:rPr>
              <a:t>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374003" y="-1748608"/>
            <a:ext cx="6713099" cy="6324872"/>
          </a:xfrm>
          <a:custGeom>
            <a:avLst/>
            <a:gdLst/>
            <a:ahLst/>
            <a:cxnLst/>
            <a:rect r="r" b="b" t="t" l="l"/>
            <a:pathLst>
              <a:path h="6324872" w="6713099">
                <a:moveTo>
                  <a:pt x="0" y="0"/>
                </a:moveTo>
                <a:lnTo>
                  <a:pt x="6713099" y="0"/>
                </a:lnTo>
                <a:lnTo>
                  <a:pt x="671309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8953" y="7642506"/>
            <a:ext cx="5260694" cy="3629329"/>
          </a:xfrm>
          <a:custGeom>
            <a:avLst/>
            <a:gdLst/>
            <a:ahLst/>
            <a:cxnLst/>
            <a:rect r="r" b="b" t="t" l="l"/>
            <a:pathLst>
              <a:path h="3629329" w="5260694">
                <a:moveTo>
                  <a:pt x="0" y="0"/>
                </a:moveTo>
                <a:lnTo>
                  <a:pt x="5260694" y="0"/>
                </a:lnTo>
                <a:lnTo>
                  <a:pt x="5260694" y="3629329"/>
                </a:lnTo>
                <a:lnTo>
                  <a:pt x="0" y="3629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0053" y="3498249"/>
            <a:ext cx="9869247" cy="5760051"/>
          </a:xfrm>
          <a:custGeom>
            <a:avLst/>
            <a:gdLst/>
            <a:ahLst/>
            <a:cxnLst/>
            <a:rect r="r" b="b" t="t" l="l"/>
            <a:pathLst>
              <a:path h="5760051" w="9869247">
                <a:moveTo>
                  <a:pt x="0" y="0"/>
                </a:moveTo>
                <a:lnTo>
                  <a:pt x="9869247" y="0"/>
                </a:lnTo>
                <a:lnTo>
                  <a:pt x="9869247" y="5760051"/>
                </a:lnTo>
                <a:lnTo>
                  <a:pt x="0" y="576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00043" y="4491076"/>
            <a:ext cx="2550106" cy="2550106"/>
          </a:xfrm>
          <a:custGeom>
            <a:avLst/>
            <a:gdLst/>
            <a:ahLst/>
            <a:cxnLst/>
            <a:rect r="r" b="b" t="t" l="l"/>
            <a:pathLst>
              <a:path h="2550106" w="2550106">
                <a:moveTo>
                  <a:pt x="0" y="0"/>
                </a:moveTo>
                <a:lnTo>
                  <a:pt x="2550106" y="0"/>
                </a:lnTo>
                <a:lnTo>
                  <a:pt x="2550106" y="2550106"/>
                </a:lnTo>
                <a:lnTo>
                  <a:pt x="0" y="2550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555819"/>
            <a:ext cx="10040059" cy="267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10432">
                <a:solidFill>
                  <a:srgbClr val="000000"/>
                </a:solidFill>
                <a:latin typeface="Aristotelica Pro Bold"/>
              </a:rPr>
              <a:t>Consegna in corso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6813" y="7761935"/>
            <a:ext cx="1015293" cy="1259278"/>
          </a:xfrm>
          <a:custGeom>
            <a:avLst/>
            <a:gdLst/>
            <a:ahLst/>
            <a:cxnLst/>
            <a:rect r="r" b="b" t="t" l="l"/>
            <a:pathLst>
              <a:path h="1259278" w="1015293">
                <a:moveTo>
                  <a:pt x="0" y="0"/>
                </a:moveTo>
                <a:lnTo>
                  <a:pt x="1015292" y="0"/>
                </a:lnTo>
                <a:lnTo>
                  <a:pt x="1015292" y="1259277"/>
                </a:lnTo>
                <a:lnTo>
                  <a:pt x="0" y="125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5951" y="5869906"/>
            <a:ext cx="1015293" cy="1259278"/>
          </a:xfrm>
          <a:custGeom>
            <a:avLst/>
            <a:gdLst/>
            <a:ahLst/>
            <a:cxnLst/>
            <a:rect r="r" b="b" t="t" l="l"/>
            <a:pathLst>
              <a:path h="1259278" w="1015293">
                <a:moveTo>
                  <a:pt x="0" y="0"/>
                </a:moveTo>
                <a:lnTo>
                  <a:pt x="1015292" y="0"/>
                </a:lnTo>
                <a:lnTo>
                  <a:pt x="1015292" y="1259277"/>
                </a:lnTo>
                <a:lnTo>
                  <a:pt x="0" y="125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6925" y="4000316"/>
            <a:ext cx="12514149" cy="216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La tua spedizione Amazon è stata </a:t>
            </a:r>
          </a:p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consegnata con successo. 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6925" y="4000316"/>
            <a:ext cx="12514149" cy="216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La tua spedizione Amazon è stata </a:t>
            </a:r>
          </a:p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consegnata con successo.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915268">
            <a:off x="9269732" y="6778451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8" y="0"/>
                </a:lnTo>
                <a:lnTo>
                  <a:pt x="682328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915268">
            <a:off x="14373466" y="2535577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8" y="0"/>
                </a:lnTo>
                <a:lnTo>
                  <a:pt x="682328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86925" y="4000316"/>
            <a:ext cx="12514149" cy="216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La tua spedizione Amazon è stata </a:t>
            </a:r>
          </a:p>
          <a:p>
            <a:pPr algn="ctr">
              <a:lnSpc>
                <a:spcPts val="8712"/>
              </a:lnSpc>
            </a:pPr>
            <a:r>
              <a:rPr lang="en-US" sz="6223">
                <a:solidFill>
                  <a:srgbClr val="000000"/>
                </a:solidFill>
                <a:latin typeface="Open Sans"/>
              </a:rPr>
              <a:t>consegnata con successo. 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5932" y="5143500"/>
            <a:ext cx="3576135" cy="4114800"/>
          </a:xfrm>
          <a:custGeom>
            <a:avLst/>
            <a:gdLst/>
            <a:ahLst/>
            <a:cxnLst/>
            <a:rect r="r" b="b" t="t" l="l"/>
            <a:pathLst>
              <a:path h="4114800" w="3576135">
                <a:moveTo>
                  <a:pt x="0" y="0"/>
                </a:moveTo>
                <a:lnTo>
                  <a:pt x="3576136" y="0"/>
                </a:lnTo>
                <a:lnTo>
                  <a:pt x="3576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4801" y="4827506"/>
            <a:ext cx="5858398" cy="5038222"/>
          </a:xfrm>
          <a:custGeom>
            <a:avLst/>
            <a:gdLst/>
            <a:ahLst/>
            <a:cxnLst/>
            <a:rect r="r" b="b" t="t" l="l"/>
            <a:pathLst>
              <a:path h="5038222" w="5858398">
                <a:moveTo>
                  <a:pt x="0" y="0"/>
                </a:moveTo>
                <a:lnTo>
                  <a:pt x="5858398" y="0"/>
                </a:lnTo>
                <a:lnTo>
                  <a:pt x="5858398" y="5038222"/>
                </a:lnTo>
                <a:lnTo>
                  <a:pt x="0" y="503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49827" y="2225383"/>
            <a:ext cx="43883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thanks!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4801" y="4827506"/>
            <a:ext cx="5858398" cy="5038222"/>
          </a:xfrm>
          <a:custGeom>
            <a:avLst/>
            <a:gdLst/>
            <a:ahLst/>
            <a:cxnLst/>
            <a:rect r="r" b="b" t="t" l="l"/>
            <a:pathLst>
              <a:path h="5038222" w="5858398">
                <a:moveTo>
                  <a:pt x="0" y="0"/>
                </a:moveTo>
                <a:lnTo>
                  <a:pt x="5858398" y="0"/>
                </a:lnTo>
                <a:lnTo>
                  <a:pt x="5858398" y="5038222"/>
                </a:lnTo>
                <a:lnTo>
                  <a:pt x="0" y="503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7850" y="3649052"/>
            <a:ext cx="2991928" cy="541787"/>
          </a:xfrm>
          <a:custGeom>
            <a:avLst/>
            <a:gdLst/>
            <a:ahLst/>
            <a:cxnLst/>
            <a:rect r="r" b="b" t="t" l="l"/>
            <a:pathLst>
              <a:path h="541787" w="2991928">
                <a:moveTo>
                  <a:pt x="0" y="0"/>
                </a:moveTo>
                <a:lnTo>
                  <a:pt x="2991929" y="0"/>
                </a:lnTo>
                <a:lnTo>
                  <a:pt x="2991929" y="541788"/>
                </a:lnTo>
                <a:lnTo>
                  <a:pt x="0" y="541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3" r="0" b="-54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9827" y="2225383"/>
            <a:ext cx="43883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thanks!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6813" y="7761935"/>
            <a:ext cx="1015293" cy="1259278"/>
          </a:xfrm>
          <a:custGeom>
            <a:avLst/>
            <a:gdLst/>
            <a:ahLst/>
            <a:cxnLst/>
            <a:rect r="r" b="b" t="t" l="l"/>
            <a:pathLst>
              <a:path h="1259278" w="1015293">
                <a:moveTo>
                  <a:pt x="0" y="0"/>
                </a:moveTo>
                <a:lnTo>
                  <a:pt x="1015292" y="0"/>
                </a:lnTo>
                <a:lnTo>
                  <a:pt x="1015292" y="1259277"/>
                </a:lnTo>
                <a:lnTo>
                  <a:pt x="0" y="125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683" y="3983183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4" y="0"/>
                </a:lnTo>
                <a:lnTo>
                  <a:pt x="2320634" y="2320634"/>
                </a:lnTo>
                <a:lnTo>
                  <a:pt x="0" y="232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5951" y="5869906"/>
            <a:ext cx="1015293" cy="1259278"/>
          </a:xfrm>
          <a:custGeom>
            <a:avLst/>
            <a:gdLst/>
            <a:ahLst/>
            <a:cxnLst/>
            <a:rect r="r" b="b" t="t" l="l"/>
            <a:pathLst>
              <a:path h="1259278" w="1015293">
                <a:moveTo>
                  <a:pt x="0" y="0"/>
                </a:moveTo>
                <a:lnTo>
                  <a:pt x="1015292" y="0"/>
                </a:lnTo>
                <a:lnTo>
                  <a:pt x="1015292" y="1259277"/>
                </a:lnTo>
                <a:lnTo>
                  <a:pt x="0" y="125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31934" y="3055283"/>
            <a:ext cx="10624131" cy="407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sz="5823">
                <a:solidFill>
                  <a:srgbClr val="000000"/>
                </a:solidFill>
                <a:latin typeface="Open Sans"/>
              </a:rPr>
              <a:t>Il tuo ordine Amazon è stato spedito con successo! Di seguito sono riportati i dettagli della spedizione.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915268">
            <a:off x="10006259" y="7180285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9" y="0"/>
                </a:lnTo>
                <a:lnTo>
                  <a:pt x="682329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1934" y="3055283"/>
            <a:ext cx="10624131" cy="407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sz="5823">
                <a:solidFill>
                  <a:srgbClr val="000000"/>
                </a:solidFill>
                <a:latin typeface="Open Sans"/>
              </a:rPr>
              <a:t>Il tuo ordine Amazon è stato spedito con successo! Di seguito sono riportati i dettagli della spedizione.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5704" y="1879352"/>
            <a:ext cx="13056593" cy="6528296"/>
          </a:xfrm>
          <a:custGeom>
            <a:avLst/>
            <a:gdLst/>
            <a:ahLst/>
            <a:cxnLst/>
            <a:rect r="r" b="b" t="t" l="l"/>
            <a:pathLst>
              <a:path h="6528296" w="13056593">
                <a:moveTo>
                  <a:pt x="0" y="0"/>
                </a:moveTo>
                <a:lnTo>
                  <a:pt x="13056592" y="0"/>
                </a:lnTo>
                <a:lnTo>
                  <a:pt x="13056592" y="6528296"/>
                </a:lnTo>
                <a:lnTo>
                  <a:pt x="0" y="652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3631" y="1305035"/>
            <a:ext cx="1544145" cy="1544145"/>
          </a:xfrm>
          <a:custGeom>
            <a:avLst/>
            <a:gdLst/>
            <a:ahLst/>
            <a:cxnLst/>
            <a:rect r="r" b="b" t="t" l="l"/>
            <a:pathLst>
              <a:path h="1544145" w="1544145">
                <a:moveTo>
                  <a:pt x="0" y="0"/>
                </a:moveTo>
                <a:lnTo>
                  <a:pt x="1544145" y="0"/>
                </a:lnTo>
                <a:lnTo>
                  <a:pt x="1544145" y="1544146"/>
                </a:lnTo>
                <a:lnTo>
                  <a:pt x="0" y="154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86" y="1028700"/>
            <a:ext cx="2320635" cy="2320635"/>
          </a:xfrm>
          <a:custGeom>
            <a:avLst/>
            <a:gdLst/>
            <a:ahLst/>
            <a:cxnLst/>
            <a:rect r="r" b="b" t="t" l="l"/>
            <a:pathLst>
              <a:path h="2320635" w="2320635">
                <a:moveTo>
                  <a:pt x="0" y="0"/>
                </a:moveTo>
                <a:lnTo>
                  <a:pt x="2320635" y="0"/>
                </a:lnTo>
                <a:lnTo>
                  <a:pt x="2320635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6004" y="6804354"/>
            <a:ext cx="1196327" cy="1196327"/>
          </a:xfrm>
          <a:custGeom>
            <a:avLst/>
            <a:gdLst/>
            <a:ahLst/>
            <a:cxnLst/>
            <a:rect r="r" b="b" t="t" l="l"/>
            <a:pathLst>
              <a:path h="1196327" w="1196327">
                <a:moveTo>
                  <a:pt x="0" y="0"/>
                </a:moveTo>
                <a:lnTo>
                  <a:pt x="1196326" y="0"/>
                </a:lnTo>
                <a:lnTo>
                  <a:pt x="1196326" y="1196327"/>
                </a:lnTo>
                <a:lnTo>
                  <a:pt x="0" y="1196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4630" y="2273780"/>
            <a:ext cx="575401" cy="575401"/>
          </a:xfrm>
          <a:custGeom>
            <a:avLst/>
            <a:gdLst/>
            <a:ahLst/>
            <a:cxnLst/>
            <a:rect r="r" b="b" t="t" l="l"/>
            <a:pathLst>
              <a:path h="575401" w="575401">
                <a:moveTo>
                  <a:pt x="0" y="0"/>
                </a:moveTo>
                <a:lnTo>
                  <a:pt x="575401" y="0"/>
                </a:lnTo>
                <a:lnTo>
                  <a:pt x="575401" y="575401"/>
                </a:lnTo>
                <a:lnTo>
                  <a:pt x="0" y="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915268">
            <a:off x="14373466" y="2535577"/>
            <a:ext cx="682329" cy="846299"/>
          </a:xfrm>
          <a:custGeom>
            <a:avLst/>
            <a:gdLst/>
            <a:ahLst/>
            <a:cxnLst/>
            <a:rect r="r" b="b" t="t" l="l"/>
            <a:pathLst>
              <a:path h="846299" w="682329">
                <a:moveTo>
                  <a:pt x="0" y="0"/>
                </a:moveTo>
                <a:lnTo>
                  <a:pt x="682328" y="0"/>
                </a:lnTo>
                <a:lnTo>
                  <a:pt x="682328" y="846299"/>
                </a:lnTo>
                <a:lnTo>
                  <a:pt x="0" y="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1934" y="3055283"/>
            <a:ext cx="10624131" cy="407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sz="5823">
                <a:solidFill>
                  <a:srgbClr val="000000"/>
                </a:solidFill>
                <a:latin typeface="Open Sans"/>
              </a:rPr>
              <a:t>Il tuo ordine Amazon è stato spedito con successo! Di seguito sono riportati i dettagli della spedizione.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DAFzHeG_Nlo</dc:identifier>
  <dcterms:modified xsi:type="dcterms:W3CDTF">2011-08-01T06:04:30Z</dcterms:modified>
  <cp:revision>1</cp:revision>
  <dc:title>Amazon Sales</dc:title>
</cp:coreProperties>
</file>